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72" r:id="rId4"/>
    <p:sldId id="267" r:id="rId5"/>
    <p:sldId id="257" r:id="rId6"/>
    <p:sldId id="258" r:id="rId7"/>
    <p:sldId id="268" r:id="rId8"/>
    <p:sldId id="266" r:id="rId9"/>
    <p:sldId id="28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知网研学常见问题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江苏知网工作人员：樊老师</a:t>
            </a:r>
          </a:p>
          <a:p>
            <a:r>
              <a:rPr lang="en-US" altLang="zh-CN" dirty="0" smtClean="0"/>
              <a:t>QQ:814167391</a:t>
            </a:r>
          </a:p>
          <a:p>
            <a:r>
              <a:rPr lang="en-US" altLang="zh-CN" dirty="0" smtClean="0"/>
              <a:t>QQ</a:t>
            </a:r>
            <a:r>
              <a:rPr lang="zh-CN" altLang="en-US" dirty="0" smtClean="0"/>
              <a:t>群：</a:t>
            </a:r>
            <a:r>
              <a:rPr lang="en-US" altLang="zh-CN" dirty="0" smtClean="0"/>
              <a:t>1029132063</a:t>
            </a:r>
            <a:endParaRPr lang="en-US" altLang="zh-CN" dirty="0"/>
          </a:p>
          <a:p>
            <a:r>
              <a:rPr lang="en-US" altLang="zh-CN" dirty="0"/>
              <a:t>Tel:15252477270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429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知网研学与知网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4850" y="2080531"/>
            <a:ext cx="5406390" cy="3993515"/>
          </a:xfrm>
        </p:spPr>
        <p:txBody>
          <a:bodyPr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sym typeface="+mn-ea"/>
              </a:rPr>
              <a:t> 知网研学是知网旗下的个人学习平台，可以在知网研学可在线阅读知网的期刊论文、学位论文、会议论文、报纸、年鉴等学术资源，并享有文献管理、思维导图、在线创作、多终端数据同步等功能。</a:t>
            </a:r>
          </a:p>
          <a:p>
            <a:pPr indent="0">
              <a:lnSpc>
                <a:spcPct val="150000"/>
              </a:lnSpc>
            </a:pPr>
            <a:r>
              <a:rPr lang="zh-CN" altLang="en-US" sz="1800" b="1" dirty="0" smtClean="0">
                <a:solidFill>
                  <a:srgbClr val="C00000"/>
                </a:solidFill>
                <a:sym typeface="+mn-ea"/>
              </a:rPr>
              <a:t>如果</a:t>
            </a:r>
            <a:r>
              <a:rPr lang="zh-CN" altLang="en-US" sz="1800" b="1" dirty="0">
                <a:solidFill>
                  <a:srgbClr val="C00000"/>
                </a:solidFill>
                <a:sym typeface="+mn-ea"/>
              </a:rPr>
              <a:t>出现充值、缴费页面</a:t>
            </a:r>
            <a:r>
              <a:rPr lang="zh-CN" altLang="en-US" sz="1800" b="1" dirty="0" smtClean="0">
                <a:solidFill>
                  <a:srgbClr val="C00000"/>
                </a:solidFill>
                <a:sym typeface="+mn-ea"/>
              </a:rPr>
              <a:t>提示：</a:t>
            </a:r>
            <a:endParaRPr lang="en-US" altLang="zh-CN" sz="1800" b="1" dirty="0" smtClean="0">
              <a:solidFill>
                <a:srgbClr val="C00000"/>
              </a:solidFill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800" b="1" dirty="0">
                <a:sym typeface="+mn-ea"/>
              </a:rPr>
              <a:t>查看</a:t>
            </a:r>
            <a:r>
              <a:rPr lang="zh-CN" altLang="en-US" sz="1800" b="1" dirty="0" smtClean="0">
                <a:sym typeface="+mn-ea"/>
              </a:rPr>
              <a:t>用户访问的网址是不是研学平台，网址</a:t>
            </a:r>
            <a:r>
              <a:rPr lang="zh-CN" altLang="en-US" sz="1800" b="1" dirty="0">
                <a:sym typeface="+mn-ea"/>
              </a:rPr>
              <a:t>：</a:t>
            </a:r>
            <a:r>
              <a:rPr lang="en-US" altLang="zh-CN" sz="1800" b="1" dirty="0">
                <a:sym typeface="+mn-ea"/>
              </a:rPr>
              <a:t>x.cnki.net</a:t>
            </a:r>
            <a:r>
              <a:rPr lang="zh-CN" altLang="en-US" sz="1800" b="1" dirty="0" smtClean="0">
                <a:sym typeface="+mn-ea"/>
              </a:rPr>
              <a:t>。</a:t>
            </a:r>
            <a:endParaRPr lang="en-US" altLang="zh-CN" sz="1800" b="1" dirty="0" smtClean="0"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800" dirty="0" smtClean="0">
                <a:sym typeface="+mn-ea"/>
              </a:rPr>
              <a:t>知</a:t>
            </a:r>
            <a:r>
              <a:rPr lang="zh-CN" altLang="en-US" sz="1800" dirty="0">
                <a:sym typeface="+mn-ea"/>
              </a:rPr>
              <a:t>网研学</a:t>
            </a:r>
            <a:r>
              <a:rPr lang="zh-CN" altLang="en-US" sz="1800" dirty="0">
                <a:solidFill>
                  <a:srgbClr val="C00000"/>
                </a:solidFill>
                <a:sym typeface="+mn-ea"/>
              </a:rPr>
              <a:t>支持在线阅读，不支持下载。</a:t>
            </a:r>
          </a:p>
          <a:p>
            <a:pPr indent="0" fontAlgn="auto">
              <a:lnSpc>
                <a:spcPct val="150000"/>
              </a:lnSpc>
            </a:pPr>
            <a:endParaRPr lang="zh-CN" altLang="en-US" sz="180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240" y="2681240"/>
            <a:ext cx="5346065" cy="2792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49985" y="1510301"/>
            <a:ext cx="10241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sym typeface="+mn-ea"/>
              </a:rPr>
              <a:t>有什么区别？知网研学能下载吗？成为了知网研学会员，下载为什么要收费，在线阅读为什么要充值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08" y="2626001"/>
            <a:ext cx="5661611" cy="3666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795" y="2626002"/>
            <a:ext cx="5722971" cy="3666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1079582" y="948281"/>
            <a:ext cx="9697273" cy="119402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如果出现以下两种页面，那么</a:t>
            </a:r>
            <a:r>
              <a:rPr lang="zh-CN" altLang="en-US" sz="2400" dirty="0" smtClean="0">
                <a:solidFill>
                  <a:srgbClr val="C00000"/>
                </a:solidFill>
              </a:rPr>
              <a:t>访问的不是研学平台，网址错了，正确网址是 </a:t>
            </a:r>
            <a:r>
              <a:rPr lang="en-US" altLang="zh-CN" sz="2400" dirty="0" smtClean="0">
                <a:solidFill>
                  <a:srgbClr val="C00000"/>
                </a:solidFill>
              </a:rPr>
              <a:t>x.cnki.net</a:t>
            </a:r>
            <a:r>
              <a:rPr lang="zh-CN" altLang="en-US" sz="2400" dirty="0" smtClean="0">
                <a:solidFill>
                  <a:srgbClr val="C00000"/>
                </a:solidFill>
              </a:rPr>
              <a:t>，正确的</a:t>
            </a:r>
            <a:r>
              <a:rPr lang="en-US" altLang="zh-CN" sz="2400" dirty="0" smtClean="0">
                <a:solidFill>
                  <a:srgbClr val="C00000"/>
                </a:solidFill>
              </a:rPr>
              <a:t>app</a:t>
            </a:r>
            <a:r>
              <a:rPr lang="zh-CN" altLang="en-US" sz="2400" dirty="0" smtClean="0">
                <a:solidFill>
                  <a:srgbClr val="C00000"/>
                </a:solidFill>
              </a:rPr>
              <a:t>是知网研学</a:t>
            </a:r>
            <a:r>
              <a:rPr lang="en-US" altLang="zh-CN" sz="2400" dirty="0" smtClean="0">
                <a:solidFill>
                  <a:srgbClr val="C00000"/>
                </a:solidFill>
              </a:rPr>
              <a:t>APP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/>
              <a:t>2.</a:t>
            </a:r>
            <a:r>
              <a:rPr lang="zh-CN" altLang="en-US" sz="3200"/>
              <a:t>注册</a:t>
            </a:r>
          </a:p>
        </p:txBody>
      </p:sp>
      <p:sp>
        <p:nvSpPr>
          <p:cNvPr id="4" name="矩形 3"/>
          <p:cNvSpPr/>
          <p:nvPr/>
        </p:nvSpPr>
        <p:spPr>
          <a:xfrm>
            <a:off x="966652" y="1441162"/>
            <a:ext cx="9940834" cy="4767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 如何注册新账号？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访问知网研学web（网址：x.cnki.net）、知网研学app、微信小程序“知网研学”均可注册，目前在知网研学只支持手机号注册。</a:t>
            </a: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手机注册收不到验证码，怎么办？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用手机号注册时如果未收到验证码，请到垃圾短信中查找是否有验证码短信，每天最多接收3条验证码。建议用</a:t>
            </a:r>
            <a:r>
              <a:rPr lang="en-US" altLang="zh-CN" dirty="0"/>
              <a:t>chrome</a:t>
            </a:r>
            <a:r>
              <a:rPr lang="zh-CN" altLang="en-US" dirty="0"/>
              <a:t>浏览器注册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30000"/>
              </a:lnSpc>
            </a:pP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用手机号注册时显示该手机号已注册？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（1）之前可能用该手机号注册过，切换到个人账号登录，点</a:t>
            </a:r>
            <a:r>
              <a:rPr lang="zh-CN" altLang="en-US" dirty="0">
                <a:solidFill>
                  <a:srgbClr val="C00000"/>
                </a:solidFill>
              </a:rPr>
              <a:t>找回密码</a:t>
            </a:r>
            <a:r>
              <a:rPr lang="zh-CN" altLang="en-US" dirty="0"/>
              <a:t>，可以通过手机或邮箱找回密码。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（2）如果之前没有用该手机号注册过，首先看看能不能找回密码，如果找回不了，请联系工作人员樊老师。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/>
              <a:t>3.</a:t>
            </a:r>
            <a:r>
              <a:rPr lang="zh-CN" altLang="en-US" sz="3200"/>
              <a:t>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1070"/>
            <a:ext cx="10515600" cy="4841240"/>
          </a:xfrm>
        </p:spPr>
        <p:txBody>
          <a:bodyPr>
            <a:noAutofit/>
          </a:bodyPr>
          <a:lstStyle/>
          <a:p>
            <a:r>
              <a:rPr lang="zh-CN" altLang="en-US" sz="1900" dirty="0">
                <a:solidFill>
                  <a:srgbClr val="C00000"/>
                </a:solidFill>
              </a:rPr>
              <a:t>用什么账号登录？</a:t>
            </a:r>
          </a:p>
          <a:p>
            <a:r>
              <a:rPr lang="zh-CN" altLang="en-US" sz="1900" dirty="0"/>
              <a:t>知网研学平台是个人学习平台，需要用个人账号登录，不能使用机构包库账号登录。没有个人账号的需要先注册。</a:t>
            </a:r>
          </a:p>
          <a:p>
            <a:r>
              <a:rPr lang="zh-CN" altLang="en-US" sz="1900" dirty="0">
                <a:solidFill>
                  <a:srgbClr val="C00000"/>
                </a:solidFill>
              </a:rPr>
              <a:t>登录时提示“登录失败，系统没有此用户名或用户密码错误。请您注意区分大小写,重新输入正确的用户名和密码登录！”，怎么办？</a:t>
            </a:r>
          </a:p>
          <a:p>
            <a:r>
              <a:rPr lang="zh-CN" altLang="en-US" sz="1900" dirty="0"/>
              <a:t>（1）输入的用户名或者密码错误，注意区分大小写重新登录。</a:t>
            </a:r>
          </a:p>
          <a:p>
            <a:r>
              <a:rPr lang="zh-CN" altLang="en-US" sz="1900" dirty="0"/>
              <a:t>（2）如果忘记用户名或者密码，可通过以下方式找回：</a:t>
            </a:r>
          </a:p>
          <a:p>
            <a:r>
              <a:rPr lang="zh-CN" altLang="en-US" sz="1900" dirty="0"/>
              <a:t>1）用户自行查找：从首页的登录入口找到“忘记密码”按钮，可根据注册填写的手机号、邮箱或通过设置找回密码的问题找回密码。2）联系客服查找：需要提供至少两项注册时必填的内容，比如：CNKI卡号、注册时使用的身份证号、电子邮箱等相关注册信息。您可以通过首页“在线咨询”、服务热线400-810-9888联系知网客服处理。</a:t>
            </a:r>
          </a:p>
          <a:p>
            <a:r>
              <a:rPr lang="zh-CN" altLang="en-US" sz="1900" dirty="0">
                <a:solidFill>
                  <a:srgbClr val="C00000"/>
                </a:solidFill>
              </a:rPr>
              <a:t>在使用时经常弹出登录框，多次提示用户登录，怎么办？</a:t>
            </a:r>
          </a:p>
          <a:p>
            <a:r>
              <a:rPr lang="zh-CN" altLang="en-US" sz="1900" dirty="0"/>
              <a:t>（1）建议使用chrome、火狐等兼容性更好的浏览器。</a:t>
            </a:r>
          </a:p>
          <a:p>
            <a:r>
              <a:rPr lang="zh-CN" altLang="en-US" sz="1900" dirty="0"/>
              <a:t>（2）如果用户使用chrome、火狐浏览器后仍然出现此类问题，请</a:t>
            </a:r>
            <a:r>
              <a:rPr lang="zh-CN" altLang="en-US" sz="1900" dirty="0" smtClean="0"/>
              <a:t>联系知网工作人员樊老师</a:t>
            </a:r>
            <a:r>
              <a:rPr lang="zh-CN" altLang="en-US" sz="1900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4.</a:t>
            </a:r>
            <a:r>
              <a:rPr lang="zh-CN" altLang="en-US" sz="3200" dirty="0"/>
              <a:t>绑定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634" y="1209766"/>
            <a:ext cx="11022874" cy="4351338"/>
          </a:xfrm>
        </p:spPr>
        <p:txBody>
          <a:bodyPr>
            <a:normAutofit/>
          </a:bodyPr>
          <a:lstStyle/>
          <a:p>
            <a:endParaRPr lang="zh-CN" altLang="en-US" sz="1800" dirty="0"/>
          </a:p>
          <a:p>
            <a:r>
              <a:rPr lang="zh-CN" altLang="en-US" sz="1800" dirty="0">
                <a:solidFill>
                  <a:srgbClr val="C00000"/>
                </a:solidFill>
              </a:rPr>
              <a:t>绑定失败的可能原因：</a:t>
            </a:r>
          </a:p>
          <a:p>
            <a:pPr marL="0" indent="0">
              <a:buNone/>
            </a:pPr>
            <a:r>
              <a:rPr lang="zh-CN" altLang="en-US" sz="1800" dirty="0" smtClean="0">
                <a:solidFill>
                  <a:schemeClr val="tx1"/>
                </a:solidFill>
              </a:rPr>
              <a:t>    该</a:t>
            </a:r>
            <a:r>
              <a:rPr lang="zh-CN" altLang="en-US" sz="1800" dirty="0">
                <a:solidFill>
                  <a:schemeClr val="tx1"/>
                </a:solidFill>
              </a:rPr>
              <a:t>账号开通了绑定子账号的权限；团队的绑定数已满；该账号已经绑定了包库账号</a:t>
            </a:r>
            <a:r>
              <a:rPr lang="zh-CN" altLang="en-US" sz="1800" dirty="0" smtClean="0">
                <a:solidFill>
                  <a:schemeClr val="tx1"/>
                </a:solidFill>
              </a:rPr>
              <a:t>。</a:t>
            </a:r>
            <a:r>
              <a:rPr lang="en-US" altLang="zh-CN" sz="1800" dirty="0" smtClean="0">
                <a:solidFill>
                  <a:schemeClr val="tx1"/>
                </a:solidFill>
              </a:rPr>
              <a:t>(</a:t>
            </a:r>
            <a:r>
              <a:rPr lang="zh-CN" altLang="en-US" sz="1800" dirty="0" smtClean="0">
                <a:solidFill>
                  <a:schemeClr val="tx1"/>
                </a:solidFill>
              </a:rPr>
              <a:t>绑定失败请联系知网工作人员：</a:t>
            </a:r>
            <a:r>
              <a:rPr lang="zh-CN" altLang="en-US" sz="1800" dirty="0">
                <a:sym typeface="+mn-ea"/>
              </a:rPr>
              <a:t>樊老师</a:t>
            </a:r>
            <a:r>
              <a:rPr lang="zh-CN" altLang="en-US" sz="1800" dirty="0" smtClean="0">
                <a:solidFill>
                  <a:schemeClr val="tx1"/>
                </a:solidFill>
              </a:rPr>
              <a:t>）</a:t>
            </a:r>
            <a:endParaRPr lang="en-US" altLang="zh-CN" sz="1800" dirty="0"/>
          </a:p>
          <a:p>
            <a:r>
              <a:rPr lang="zh-CN" altLang="en-US" sz="1800" dirty="0" smtClean="0">
                <a:solidFill>
                  <a:srgbClr val="C00000"/>
                </a:solidFill>
              </a:rPr>
              <a:t>您绑定的其他机构</a:t>
            </a:r>
            <a:r>
              <a:rPr lang="en-US" altLang="zh-CN" sz="1800" dirty="0" smtClean="0">
                <a:solidFill>
                  <a:srgbClr val="C00000"/>
                </a:solidFill>
              </a:rPr>
              <a:t>/</a:t>
            </a:r>
            <a:r>
              <a:rPr lang="zh-CN" altLang="en-US" sz="1800" dirty="0" smtClean="0">
                <a:solidFill>
                  <a:srgbClr val="C00000"/>
                </a:solidFill>
              </a:rPr>
              <a:t>团队账号已有使用权限：</a:t>
            </a:r>
            <a:endParaRPr lang="zh-CN" alt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sz="1800" dirty="0"/>
              <a:t>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）一种是绑定了其他机构账号，登录研学平台后，在个人中心解绑后，再打开邀请链接即可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1800" dirty="0" smtClean="0"/>
              <a:t>    （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）一种是连续点击“马上加入”，已经绑定学校了，可以直接使用了。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1800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151" y="3905792"/>
            <a:ext cx="4914342" cy="2660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5.</a:t>
            </a:r>
            <a:r>
              <a:rPr lang="zh-CN" altLang="en-US" sz="3200" dirty="0"/>
              <a:t>资源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3867"/>
            <a:ext cx="10515600" cy="4680585"/>
          </a:xfrm>
        </p:spPr>
        <p:txBody>
          <a:bodyPr>
            <a:normAutofit/>
          </a:bodyPr>
          <a:lstStyle/>
          <a:p>
            <a:endParaRPr lang="zh-CN" altLang="en-US" dirty="0">
              <a:sym typeface="+mn-ea"/>
            </a:endParaRPr>
          </a:p>
          <a:p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838200" y="1352935"/>
            <a:ext cx="10408920" cy="4722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知网研学有哪些资源？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学术期刊、博硕论文、会议论文、报纸、年鉴。</a:t>
            </a:r>
            <a:endParaRPr lang="zh-CN" altLang="en-US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知网研学是否有外文文献？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以中文为主，少量外文。外文文献可通过文献采集助手导入到知网研学统一管理、学习。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  <a:p>
            <a:pPr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C00000"/>
                </a:solidFill>
              </a:rPr>
              <a:t>在研学平台上是否可以管理、学习非知网的资源？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可以。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第一，研学平台支持本地上传文献学习；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第二，安装文献采集助手后，在Springer、Wiley、ScienceDirect、维普、百度学术等学术网站检索到的文献，可以通过文献采集助手直接导入到研学平台进行管理、阅读；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第三，可通过RSS订阅、网址收藏学习其他文献；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第四，知网研学桌面端estudy支持题录导入，可以将其他文献管理软件(如EndNote、NoteExpress)的文献题录导入到知网研学客户端再进行阅读。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6.</a:t>
            </a:r>
            <a:r>
              <a:rPr lang="zh-CN" altLang="en-US" sz="3200" dirty="0"/>
              <a:t>阅读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138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sym typeface="+mn-ea"/>
              </a:rPr>
              <a:t>建议使用</a:t>
            </a:r>
            <a:r>
              <a:rPr lang="en-US" altLang="zh-CN" sz="2000" dirty="0">
                <a:solidFill>
                  <a:srgbClr val="C00000"/>
                </a:solidFill>
                <a:sym typeface="+mn-ea"/>
              </a:rPr>
              <a:t>chrome</a:t>
            </a:r>
            <a:r>
              <a:rPr lang="zh-CN" altLang="en-US" sz="2000" dirty="0">
                <a:solidFill>
                  <a:srgbClr val="C00000"/>
                </a:solidFill>
                <a:sym typeface="+mn-ea"/>
              </a:rPr>
              <a:t>或火狐浏览器。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sym typeface="+mn-ea"/>
              </a:rPr>
              <a:t>完善了信息</a:t>
            </a:r>
            <a:r>
              <a:rPr lang="en-US" altLang="zh-CN" sz="2000" dirty="0">
                <a:solidFill>
                  <a:srgbClr val="C00000"/>
                </a:solidFill>
                <a:sym typeface="+mn-ea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sym typeface="+mn-ea"/>
              </a:rPr>
              <a:t>加入了团队，打开文献提示没有权限</a:t>
            </a:r>
            <a:r>
              <a:rPr lang="zh-CN" altLang="en-US" sz="2000" dirty="0" smtClean="0">
                <a:solidFill>
                  <a:srgbClr val="C00000"/>
                </a:solidFill>
                <a:sym typeface="+mn-ea"/>
              </a:rPr>
              <a:t>？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</a:t>
            </a:r>
            <a:r>
              <a:rPr lang="zh-CN" altLang="en-US" sz="2000" dirty="0" smtClean="0">
                <a:solidFill>
                  <a:schemeClr val="tx1"/>
                </a:solidFill>
              </a:rPr>
              <a:t>建议</a:t>
            </a:r>
            <a:r>
              <a:rPr lang="zh-CN" altLang="en-US" sz="2000" dirty="0">
                <a:solidFill>
                  <a:schemeClr val="tx1"/>
                </a:solidFill>
              </a:rPr>
              <a:t>用户清除浏览器缓存后再</a:t>
            </a:r>
            <a:r>
              <a:rPr lang="zh-CN" altLang="en-US" sz="2000" dirty="0" smtClean="0">
                <a:solidFill>
                  <a:schemeClr val="tx1"/>
                </a:solidFill>
              </a:rPr>
              <a:t>试。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solidFill>
                  <a:schemeClr val="tx1"/>
                </a:solidFill>
              </a:rPr>
              <a:t>      如果仍然不行请联系知网工作人员樊老师。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7.</a:t>
            </a:r>
            <a:r>
              <a:rPr lang="zh-CN" altLang="en-US"/>
              <a:t>直播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856480" y="494030"/>
            <a:ext cx="3235960" cy="56832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75952140"/>
  <p:tag name="KSO_WM_UNIT_PLACING_PICTURE_USER_VIEWPORT" val="{&quot;height&quot;:6853,&quot;width&quot;:390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Microsoft Office PowerPoint</Application>
  <PresentationFormat>自定义</PresentationFormat>
  <Paragraphs>59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知网研学常见问题</vt:lpstr>
      <vt:lpstr>1.知网研学与知网</vt:lpstr>
      <vt:lpstr>幻灯片 3</vt:lpstr>
      <vt:lpstr>2.注册</vt:lpstr>
      <vt:lpstr>3.登录</vt:lpstr>
      <vt:lpstr>4.绑定</vt:lpstr>
      <vt:lpstr>5.资源</vt:lpstr>
      <vt:lpstr>6.阅读</vt:lpstr>
      <vt:lpstr>7.直播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知网研学常见问题</dc:title>
  <dc:creator>shangf</dc:creator>
  <cp:lastModifiedBy>Administrator</cp:lastModifiedBy>
  <cp:revision>60</cp:revision>
  <dcterms:created xsi:type="dcterms:W3CDTF">2020-02-09T13:00:00Z</dcterms:created>
  <dcterms:modified xsi:type="dcterms:W3CDTF">2020-02-12T05:10:52Z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