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5" r:id="rId12"/>
    <p:sldId id="271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0" autoAdjust="0"/>
    <p:restoredTop sz="94627" autoAdjust="0"/>
  </p:normalViewPr>
  <p:slideViewPr>
    <p:cSldViewPr>
      <p:cViewPr varScale="1">
        <p:scale>
          <a:sx n="68" d="100"/>
          <a:sy n="68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EC967-FC98-4423-8380-46A93233F63E}" type="datetimeFigureOut">
              <a:rPr lang="zh-CN" altLang="en-US" smtClean="0"/>
              <a:pPr/>
              <a:t>2015-7-10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5FAEA-1315-4F5A-ACEC-14946EE5EC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EC967-FC98-4423-8380-46A93233F63E}" type="datetimeFigureOut">
              <a:rPr lang="zh-CN" altLang="en-US" smtClean="0"/>
              <a:pPr/>
              <a:t>2015-7-10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5FAEA-1315-4F5A-ACEC-14946EE5EC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EC967-FC98-4423-8380-46A93233F63E}" type="datetimeFigureOut">
              <a:rPr lang="zh-CN" altLang="en-US" smtClean="0"/>
              <a:pPr/>
              <a:t>2015-7-10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5FAEA-1315-4F5A-ACEC-14946EE5EC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EC967-FC98-4423-8380-46A93233F63E}" type="datetimeFigureOut">
              <a:rPr lang="zh-CN" altLang="en-US" smtClean="0"/>
              <a:pPr/>
              <a:t>2015-7-10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5FAEA-1315-4F5A-ACEC-14946EE5EC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EC967-FC98-4423-8380-46A93233F63E}" type="datetimeFigureOut">
              <a:rPr lang="zh-CN" altLang="en-US" smtClean="0"/>
              <a:pPr/>
              <a:t>2015-7-10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5FAEA-1315-4F5A-ACEC-14946EE5EC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EC967-FC98-4423-8380-46A93233F63E}" type="datetimeFigureOut">
              <a:rPr lang="zh-CN" altLang="en-US" smtClean="0"/>
              <a:pPr/>
              <a:t>2015-7-10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5FAEA-1315-4F5A-ACEC-14946EE5EC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EC967-FC98-4423-8380-46A93233F63E}" type="datetimeFigureOut">
              <a:rPr lang="zh-CN" altLang="en-US" smtClean="0"/>
              <a:pPr/>
              <a:t>2015-7-10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5FAEA-1315-4F5A-ACEC-14946EE5EC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EC967-FC98-4423-8380-46A93233F63E}" type="datetimeFigureOut">
              <a:rPr lang="zh-CN" altLang="en-US" smtClean="0"/>
              <a:pPr/>
              <a:t>2015-7-10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5FAEA-1315-4F5A-ACEC-14946EE5EC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EC967-FC98-4423-8380-46A93233F63E}" type="datetimeFigureOut">
              <a:rPr lang="zh-CN" altLang="en-US" smtClean="0"/>
              <a:pPr/>
              <a:t>2015-7-10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5FAEA-1315-4F5A-ACEC-14946EE5EC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EC967-FC98-4423-8380-46A93233F63E}" type="datetimeFigureOut">
              <a:rPr lang="zh-CN" altLang="en-US" smtClean="0"/>
              <a:pPr/>
              <a:t>2015-7-10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5FAEA-1315-4F5A-ACEC-14946EE5EC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EC967-FC98-4423-8380-46A93233F63E}" type="datetimeFigureOut">
              <a:rPr lang="zh-CN" altLang="en-US" smtClean="0"/>
              <a:pPr/>
              <a:t>2015-7-10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5FAEA-1315-4F5A-ACEC-14946EE5EC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EC967-FC98-4423-8380-46A93233F63E}" type="datetimeFigureOut">
              <a:rPr lang="zh-CN" altLang="en-US" smtClean="0"/>
              <a:pPr/>
              <a:t>2015-7-10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5FAEA-1315-4F5A-ACEC-14946EE5EC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研究方案名称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主要研究者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684076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伦理问题：其他（如超说明书用药）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超说明用药依据</a:t>
            </a:r>
            <a:endParaRPr lang="en-US" altLang="zh-CN" dirty="0" smtClean="0"/>
          </a:p>
          <a:p>
            <a:r>
              <a:rPr lang="zh-CN" altLang="en-US" dirty="0" smtClean="0"/>
              <a:t>国内外现状</a:t>
            </a:r>
            <a:endParaRPr lang="en-US" altLang="zh-CN" dirty="0" smtClean="0"/>
          </a:p>
          <a:p>
            <a:r>
              <a:rPr lang="zh-CN" altLang="en-US" dirty="0" smtClean="0"/>
              <a:t>应用必要条件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批准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告知受试者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知情告知内容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试验，非治疗</a:t>
            </a:r>
            <a:endParaRPr lang="en-US" altLang="zh-CN" dirty="0" smtClean="0"/>
          </a:p>
          <a:p>
            <a:r>
              <a:rPr lang="zh-CN" altLang="en-US" dirty="0" smtClean="0"/>
              <a:t>风险、受益</a:t>
            </a:r>
            <a:endParaRPr lang="en-US" altLang="zh-CN" dirty="0" smtClean="0"/>
          </a:p>
          <a:p>
            <a:r>
              <a:rPr lang="zh-CN" altLang="en-US" dirty="0" smtClean="0"/>
              <a:t>随访检查内容</a:t>
            </a:r>
            <a:endParaRPr lang="en-US" altLang="zh-CN" dirty="0" smtClean="0"/>
          </a:p>
          <a:p>
            <a:r>
              <a:rPr lang="zh-CN" altLang="en-US" dirty="0" smtClean="0"/>
              <a:t>替代治疗</a:t>
            </a:r>
            <a:endParaRPr lang="en-US" altLang="zh-CN" dirty="0" smtClean="0"/>
          </a:p>
          <a:p>
            <a:r>
              <a:rPr lang="zh-CN" altLang="en-US" dirty="0" smtClean="0"/>
              <a:t>费用及承担者</a:t>
            </a:r>
            <a:endParaRPr lang="en-US" altLang="zh-CN" dirty="0" smtClean="0"/>
          </a:p>
          <a:p>
            <a:r>
              <a:rPr lang="zh-CN" altLang="en-US" dirty="0" smtClean="0"/>
              <a:t>无原因退出试验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（介绍重点      杜绝复制知情同意书原文）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其他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知情同意过程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知情告知者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知情时间选择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如何避免非自愿因素（如术前数小时知情）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质量控制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endParaRPr lang="en-US" altLang="zh-CN" dirty="0" smtClean="0"/>
          </a:p>
          <a:p>
            <a:pPr>
              <a:lnSpc>
                <a:spcPct val="150000"/>
              </a:lnSpc>
            </a:pP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5112568" cy="1143000"/>
          </a:xfrm>
        </p:spPr>
        <p:txBody>
          <a:bodyPr/>
          <a:lstStyle/>
          <a:p>
            <a:r>
              <a:rPr lang="zh-CN" altLang="en-US" dirty="0" smtClean="0"/>
              <a:t>一般情况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申办者：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CRO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组长单位：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主要研究者：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协作单位：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承担科室：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研究团队：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5544616" cy="1143000"/>
          </a:xfrm>
        </p:spPr>
        <p:txBody>
          <a:bodyPr/>
          <a:lstStyle/>
          <a:p>
            <a:r>
              <a:rPr lang="zh-CN" altLang="en-US" dirty="0" smtClean="0"/>
              <a:t>研究简介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研究目的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研究背景</a:t>
            </a:r>
            <a:endParaRPr lang="en-US" altLang="zh-CN" dirty="0" smtClean="0"/>
          </a:p>
          <a:p>
            <a:r>
              <a:rPr lang="zh-CN" altLang="en-US" dirty="0" smtClean="0"/>
              <a:t>前期研究结果、已知的疗效与不良反应，以及试验物（药物、器械、新技术）存在人种差异的可能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临床试验预期的进度和完成日期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(</a:t>
            </a:r>
            <a:r>
              <a:rPr lang="zh-CN" altLang="en-US" dirty="0" smtClean="0"/>
              <a:t>杜绝复制方案，简要介绍</a:t>
            </a:r>
            <a:r>
              <a:rPr lang="en-US" altLang="zh-CN" dirty="0" smtClean="0"/>
              <a:t>)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5904656" cy="1143000"/>
          </a:xfrm>
        </p:spPr>
        <p:txBody>
          <a:bodyPr/>
          <a:lstStyle/>
          <a:p>
            <a:r>
              <a:rPr lang="zh-CN" altLang="en-US" dirty="0" smtClean="0"/>
              <a:t>研究设计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设计类型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随机化分组方法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设盲的水平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达到试验预期目的所需的病例数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受试者的编码、随机数字表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试验用药品</a:t>
            </a:r>
            <a:r>
              <a:rPr lang="en-US" altLang="zh-CN" dirty="0" smtClean="0"/>
              <a:t>/</a:t>
            </a:r>
            <a:r>
              <a:rPr lang="zh-CN" altLang="en-US" dirty="0" smtClean="0"/>
              <a:t>器械</a:t>
            </a:r>
            <a:r>
              <a:rPr lang="en-US" altLang="zh-CN" dirty="0" smtClean="0"/>
              <a:t>/</a:t>
            </a:r>
            <a:r>
              <a:rPr lang="zh-CN" altLang="en-US" dirty="0" smtClean="0"/>
              <a:t>新技术编码</a:t>
            </a: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6192688" cy="1143000"/>
          </a:xfrm>
        </p:spPr>
        <p:txBody>
          <a:bodyPr/>
          <a:lstStyle/>
          <a:p>
            <a:r>
              <a:rPr lang="zh-CN" altLang="en-US" dirty="0" smtClean="0"/>
              <a:t>研究步骤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试验用药品</a:t>
            </a:r>
            <a:r>
              <a:rPr lang="en-US" altLang="zh-CN" dirty="0" smtClean="0"/>
              <a:t>/</a:t>
            </a:r>
            <a:r>
              <a:rPr lang="zh-CN" altLang="en-US" dirty="0" smtClean="0"/>
              <a:t>器械</a:t>
            </a:r>
            <a:r>
              <a:rPr lang="en-US" altLang="zh-CN" dirty="0" smtClean="0"/>
              <a:t>/</a:t>
            </a:r>
            <a:r>
              <a:rPr lang="zh-CN" altLang="en-US" dirty="0" smtClean="0"/>
              <a:t>新技术</a:t>
            </a:r>
            <a:r>
              <a:rPr lang="zh-CN" altLang="en-US" dirty="0" smtClean="0"/>
              <a:t>简介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给药途径、方法、次数、疗程，</a:t>
            </a:r>
            <a:r>
              <a:rPr lang="zh-CN" altLang="en-US" dirty="0" smtClean="0">
                <a:solidFill>
                  <a:srgbClr val="FF0000"/>
                </a:solidFill>
              </a:rPr>
              <a:t>或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/>
              <a:t>操作途径、范围</a:t>
            </a:r>
            <a:r>
              <a:rPr lang="en-US" altLang="zh-CN" dirty="0" smtClean="0"/>
              <a:t>/</a:t>
            </a:r>
            <a:r>
              <a:rPr lang="zh-CN" altLang="en-US" dirty="0" smtClean="0"/>
              <a:t>取材数量等（器械</a:t>
            </a:r>
            <a:r>
              <a:rPr lang="en-US" altLang="zh-CN" dirty="0" smtClean="0"/>
              <a:t>/</a:t>
            </a:r>
            <a:r>
              <a:rPr lang="zh-CN" altLang="en-US" dirty="0" smtClean="0"/>
              <a:t>新技术）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临床试验的结束终点及指标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试验结束后的随访及随访内容</a:t>
            </a:r>
            <a:endParaRPr lang="en-US" altLang="zh-CN" dirty="0" smtClean="0"/>
          </a:p>
          <a:p>
            <a:pPr>
              <a:lnSpc>
                <a:spcPct val="150000"/>
              </a:lnSpc>
              <a:buNone/>
            </a:pPr>
            <a:r>
              <a:rPr lang="en-US" altLang="zh-CN" dirty="0" smtClean="0"/>
              <a:t>(</a:t>
            </a:r>
            <a:r>
              <a:rPr lang="zh-CN" altLang="en-US" dirty="0" smtClean="0"/>
              <a:t>杜绝复制方案，简要介绍</a:t>
            </a:r>
            <a:r>
              <a:rPr lang="en-US" altLang="zh-CN" dirty="0" smtClean="0"/>
              <a:t>)</a:t>
            </a:r>
          </a:p>
          <a:p>
            <a:pPr>
              <a:buNone/>
            </a:pPr>
            <a:endParaRPr lang="en-US" altLang="zh-CN" dirty="0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6192688" cy="1143000"/>
          </a:xfrm>
        </p:spPr>
        <p:txBody>
          <a:bodyPr/>
          <a:lstStyle/>
          <a:p>
            <a:r>
              <a:rPr lang="zh-CN" altLang="en-US" dirty="0" smtClean="0"/>
              <a:t>研究相关检查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相关临床和实验室检查的项目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抽血量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检查次数</a:t>
            </a:r>
            <a:endParaRPr lang="en-US" altLang="zh-CN" dirty="0" smtClean="0"/>
          </a:p>
          <a:p>
            <a:pPr>
              <a:lnSpc>
                <a:spcPct val="150000"/>
              </a:lnSpc>
              <a:buNone/>
            </a:pPr>
            <a:r>
              <a:rPr lang="en-US" altLang="zh-CN" dirty="0" smtClean="0"/>
              <a:t>(</a:t>
            </a:r>
            <a:r>
              <a:rPr lang="zh-CN" altLang="en-US" dirty="0" smtClean="0"/>
              <a:t>杜绝复制方案，简要介绍</a:t>
            </a:r>
            <a:r>
              <a:rPr lang="en-US" altLang="zh-CN" dirty="0" smtClean="0"/>
              <a:t>)</a:t>
            </a:r>
          </a:p>
          <a:p>
            <a:pPr>
              <a:lnSpc>
                <a:spcPct val="150000"/>
              </a:lnSpc>
              <a:buNone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5904656" cy="1143000"/>
          </a:xfrm>
        </p:spPr>
        <p:txBody>
          <a:bodyPr/>
          <a:lstStyle/>
          <a:p>
            <a:r>
              <a:rPr lang="zh-CN" altLang="en-US" dirty="0" smtClean="0"/>
              <a:t>受试者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受试者的入选标准</a:t>
            </a:r>
            <a:endParaRPr lang="en-US" altLang="zh-CN" dirty="0" smtClean="0"/>
          </a:p>
          <a:p>
            <a:r>
              <a:rPr lang="zh-CN" altLang="en-US" dirty="0" smtClean="0"/>
              <a:t>排除标准</a:t>
            </a:r>
            <a:endParaRPr lang="en-US" altLang="zh-CN" dirty="0" smtClean="0"/>
          </a:p>
          <a:p>
            <a:r>
              <a:rPr lang="zh-CN" altLang="en-US" dirty="0" smtClean="0"/>
              <a:t>剔除标准</a:t>
            </a:r>
            <a:endParaRPr lang="en-US" altLang="zh-CN" dirty="0" smtClean="0"/>
          </a:p>
          <a:p>
            <a:r>
              <a:rPr lang="zh-CN" altLang="en-US" dirty="0" smtClean="0"/>
              <a:t>受试者的招募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(</a:t>
            </a:r>
            <a:r>
              <a:rPr lang="zh-CN" altLang="en-US" dirty="0" smtClean="0"/>
              <a:t>杜绝复制方案，简要介绍</a:t>
            </a:r>
            <a:r>
              <a:rPr lang="en-US" altLang="zh-CN" dirty="0" smtClean="0"/>
              <a:t>)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6048672" cy="1143000"/>
          </a:xfrm>
        </p:spPr>
        <p:txBody>
          <a:bodyPr/>
          <a:lstStyle/>
          <a:p>
            <a:r>
              <a:rPr lang="zh-CN" altLang="en-US" dirty="0" smtClean="0"/>
              <a:t>疗效评定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评定参数的方法</a:t>
            </a:r>
            <a:endParaRPr lang="en-US" altLang="zh-CN" dirty="0" smtClean="0"/>
          </a:p>
          <a:p>
            <a:r>
              <a:rPr lang="zh-CN" altLang="en-US" dirty="0" smtClean="0"/>
              <a:t>观察时间、记录与分析</a:t>
            </a:r>
            <a:endParaRPr lang="en-US" altLang="zh-CN" dirty="0" smtClean="0"/>
          </a:p>
          <a:p>
            <a:r>
              <a:rPr lang="zh-CN" altLang="en-US" dirty="0" smtClean="0"/>
              <a:t>统计分析计划，统计分析数据集的定义和选择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(</a:t>
            </a:r>
            <a:r>
              <a:rPr lang="zh-CN" altLang="en-US" dirty="0" smtClean="0"/>
              <a:t>杜绝复制方案，简要介绍</a:t>
            </a:r>
            <a:r>
              <a:rPr lang="en-US" altLang="zh-CN" dirty="0" smtClean="0"/>
              <a:t>)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6264696" cy="1143000"/>
          </a:xfrm>
        </p:spPr>
        <p:txBody>
          <a:bodyPr/>
          <a:lstStyle/>
          <a:p>
            <a:r>
              <a:rPr lang="zh-CN" altLang="en-US" dirty="0" smtClean="0"/>
              <a:t>伦理问题：不良事件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试验风险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方案有哪些措施降低伤害</a:t>
            </a:r>
          </a:p>
          <a:p>
            <a:pPr>
              <a:lnSpc>
                <a:spcPct val="150000"/>
              </a:lnSpc>
            </a:pPr>
            <a:endParaRPr lang="en-US" altLang="zh-CN" dirty="0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331</Words>
  <Application>Microsoft Office PowerPoint</Application>
  <PresentationFormat>全屏显示(4:3)</PresentationFormat>
  <Paragraphs>82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研究方案名称</vt:lpstr>
      <vt:lpstr>一般情况</vt:lpstr>
      <vt:lpstr>研究简介</vt:lpstr>
      <vt:lpstr>研究设计</vt:lpstr>
      <vt:lpstr>研究步骤</vt:lpstr>
      <vt:lpstr>研究相关检查</vt:lpstr>
      <vt:lpstr>受试者</vt:lpstr>
      <vt:lpstr>疗效评定</vt:lpstr>
      <vt:lpstr>伦理问题：不良事件</vt:lpstr>
      <vt:lpstr>伦理问题：其他（如超说明书用药）</vt:lpstr>
      <vt:lpstr>知情告知内容</vt:lpstr>
      <vt:lpstr>其他</vt:lpstr>
    </vt:vector>
  </TitlesOfParts>
  <Company>WwW.YlmF.CoM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研究方案名称</dc:title>
  <dc:creator>雨林木风</dc:creator>
  <cp:lastModifiedBy>User</cp:lastModifiedBy>
  <cp:revision>20</cp:revision>
  <dcterms:created xsi:type="dcterms:W3CDTF">2014-01-15T08:42:28Z</dcterms:created>
  <dcterms:modified xsi:type="dcterms:W3CDTF">2015-07-10T08:17:40Z</dcterms:modified>
</cp:coreProperties>
</file>